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4"/>
    <p:sldMasterId id="214748367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Raleway ExtraBold"/>
      <p:bold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ExtraBold-bold.fntdata"/><Relationship Id="rId22" Type="http://schemas.openxmlformats.org/officeDocument/2006/relationships/font" Target="fonts/Lato-regular.fntdata"/><Relationship Id="rId21" Type="http://schemas.openxmlformats.org/officeDocument/2006/relationships/font" Target="fonts/RalewayExtraBold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fcd1e303f_2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cfcd1e303f_2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fcd1e303f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gcfcd1e303f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cfcd1e303f_2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cfcd1e303f_2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070140d29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070140d2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cfcd1e303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cfcd1e303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fcd1e303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cfcd1e303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3fbc758b1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103fbc758b1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03fbc758b1_0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103fbc758b1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fcd1e303f_2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cfcd1e303f_2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6" name="Google Shape;56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" name="Google Shape;58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0" name="Google Shape;60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Google Shape;61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" name="Google Shape;63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6" name="Google Shape;66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0" name="Google Shape;70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" name="Google Shape;71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" name="Google Shape;72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" name="Google Shape;73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6" name="Google Shape;76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" name="Google Shape;78;p16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1" name="Google Shape;81;p1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2" name="Google Shape;82;p1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3" name="Google Shape;83;p1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" name="Google Shape;84;p1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86" name="Google Shape;86;p17"/>
          <p:cNvPicPr preferRelativeResize="0"/>
          <p:nvPr/>
        </p:nvPicPr>
        <p:blipFill rotWithShape="1">
          <a:blip r:embed="rId2">
            <a:alphaModFix/>
          </a:blip>
          <a:srcRect b="23590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" name="Google Shape;8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i="0" sz="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i="0" lang="pt-BR" sz="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b="0" i="0" sz="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b="1" i="0" sz="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98" name="Google Shape;98;p18"/>
          <p:cNvPicPr preferRelativeResize="0"/>
          <p:nvPr/>
        </p:nvPicPr>
        <p:blipFill rotWithShape="1">
          <a:blip r:embed="rId2">
            <a:alphaModFix/>
          </a:blip>
          <a:srcRect b="23590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" name="Google Shape;100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5" name="Google Shape;105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6" name="Google Shape;106;p18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7" name="Google Shape;107;p18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8" name="Google Shape;108;p18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" name="Google Shape;109;p18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" name="Google Shape;112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8" name="Google Shape;118;p1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9" name="Google Shape;119;p1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0" name="Google Shape;120;p1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" name="Google Shape;121;p1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5" name="Google Shape;125;p2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6" name="Google Shape;126;p2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" name="Google Shape;127;p2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8" name="Google Shape;128;p2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31" name="Google Shape;131;p21"/>
          <p:cNvPicPr preferRelativeResize="0"/>
          <p:nvPr/>
        </p:nvPicPr>
        <p:blipFill rotWithShape="1">
          <a:blip r:embed="rId2">
            <a:alphaModFix/>
          </a:blip>
          <a:srcRect b="11970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4" name="Google Shape;134;p21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5" name="Google Shape;135;p21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" name="Google Shape;136;p21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7" name="Google Shape;137;p21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8" name="Google Shape;138;p21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Google Shape;141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2" name="Google Shape;142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" name="Google Shape;144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7" name="Google Shape;147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8" name="Google Shape;148;p2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9" name="Google Shape;149;p2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0" name="Google Shape;150;p2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1" name="Google Shape;151;p2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" name="Google Shape;154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5" name="Google Shape;155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7" name="Google Shape;157;p23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9" name="Google Shape;159;p2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0" name="Google Shape;160;p2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1" name="Google Shape;161;p2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2" name="Google Shape;162;p2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" name="Google Shape;165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6" name="Google Shape;166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8" name="Google Shape;168;p24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9" name="Google Shape;169;p24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1" name="Google Shape;171;p2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2" name="Google Shape;172;p2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2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2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77" name="Google Shape;177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p2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0" name="Google Shape;180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1" name="Google Shape;181;p2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2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3" name="Google Shape;183;p2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4" name="Google Shape;184;p2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7" name="Google Shape;187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8" name="Google Shape;188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0" name="Google Shape;190;p2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1" name="Google Shape;191;p2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2" name="Google Shape;192;p2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4" name="Google Shape;194;p2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5" name="Google Shape;195;p2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6" name="Google Shape;196;p2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97" name="Google Shape;197;p2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00" name="Google Shape;200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1" name="Google Shape;201;p2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2" name="Google Shape;202;p2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3" name="Google Shape;203;p2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4" name="Google Shape;204;p2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7" name="Google Shape;207;p2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8" name="Google Shape;208;p2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9" name="Google Shape;209;p2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0" name="Google Shape;210;p2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3" name="Google Shape;213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4" name="Google Shape;214;p29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i="0" sz="6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5" name="Google Shape;215;p29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i="0" lang="pt-BR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b="0" i="0" sz="6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6" name="Google Shape;216;p29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pt-BR" sz="6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b="1" i="0" sz="6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7.xml"/><Relationship Id="rId10" Type="http://schemas.openxmlformats.org/officeDocument/2006/relationships/slide" Target="/ppt/slides/slide6.xml"/><Relationship Id="rId13" Type="http://schemas.openxmlformats.org/officeDocument/2006/relationships/slide" Target="/ppt/slides/slide8.xml"/><Relationship Id="rId12" Type="http://schemas.openxmlformats.org/officeDocument/2006/relationships/slide" Target="/ppt/slides/slide7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9" Type="http://schemas.openxmlformats.org/officeDocument/2006/relationships/slide" Target="/ppt/slides/slide6.xml"/><Relationship Id="rId15" Type="http://schemas.openxmlformats.org/officeDocument/2006/relationships/slide" Target="/ppt/slides/slide9.xml"/><Relationship Id="rId14" Type="http://schemas.openxmlformats.org/officeDocument/2006/relationships/slide" Target="/ppt/slides/slide8.xml"/><Relationship Id="rId16" Type="http://schemas.openxmlformats.org/officeDocument/2006/relationships/slide" Target="/ppt/slides/slide9.xml"/><Relationship Id="rId5" Type="http://schemas.openxmlformats.org/officeDocument/2006/relationships/slide" Target="/ppt/slides/slide4.xml"/><Relationship Id="rId6" Type="http://schemas.openxmlformats.org/officeDocument/2006/relationships/slide" Target="/ppt/slides/slide4.xml"/><Relationship Id="rId7" Type="http://schemas.openxmlformats.org/officeDocument/2006/relationships/slide" Target="/ppt/slides/slide5.xml"/><Relationship Id="rId8" Type="http://schemas.openxmlformats.org/officeDocument/2006/relationships/slide" Target="/ppt/slides/slide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hyperlink" Target="https://tiaw.pucminas.sit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type="title"/>
          </p:nvPr>
        </p:nvSpPr>
        <p:spPr>
          <a:xfrm>
            <a:off x="673750" y="695275"/>
            <a:ext cx="50028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0" lang="pt-BR" sz="2000">
                <a:latin typeface="Raleway ExtraBold"/>
                <a:ea typeface="Raleway ExtraBold"/>
                <a:cs typeface="Raleway ExtraBold"/>
                <a:sym typeface="Raleway ExtraBold"/>
              </a:rPr>
              <a:t>GRUPO 8 - </a:t>
            </a:r>
            <a:r>
              <a:rPr lang="pt-BR" sz="2000"/>
              <a:t>Doação para caridade</a:t>
            </a:r>
            <a:endParaRPr sz="2000"/>
          </a:p>
        </p:txBody>
      </p:sp>
      <p:sp>
        <p:nvSpPr>
          <p:cNvPr id="222" name="Google Shape;222;p30"/>
          <p:cNvSpPr txBox="1"/>
          <p:nvPr/>
        </p:nvSpPr>
        <p:spPr>
          <a:xfrm>
            <a:off x="1485900" y="2561250"/>
            <a:ext cx="6172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pt-BR" sz="20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Integrantes</a:t>
            </a:r>
            <a:r>
              <a:rPr b="1" lang="pt-BR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b="1" i="0" sz="20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♡"/>
            </a:pPr>
            <a:r>
              <a:rPr b="0" i="0" lang="pt-BR" sz="2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Bárbara Luciano Araújo</a:t>
            </a:r>
            <a:endParaRPr b="0" i="0" sz="20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♡"/>
            </a:pPr>
            <a:r>
              <a:rPr b="0" i="0" lang="pt-BR" sz="2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Erick Gonzaga Santos</a:t>
            </a:r>
            <a:endParaRPr b="0" i="0" sz="20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♡"/>
            </a:pPr>
            <a:r>
              <a:rPr b="0" i="0" lang="pt-BR" sz="2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Julia Veloso Dias</a:t>
            </a:r>
            <a:endParaRPr b="0" i="0" sz="20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♡"/>
            </a:pPr>
            <a:r>
              <a:rPr b="0" i="0" lang="pt-BR" sz="2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Larissa Valadares Silqueira</a:t>
            </a:r>
            <a:endParaRPr b="0" i="0" sz="20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♡"/>
            </a:pPr>
            <a:r>
              <a:rPr b="0" i="0" lang="pt-BR" sz="2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Pedro Henrique Lopes Costa</a:t>
            </a:r>
            <a:endParaRPr b="0" i="0" sz="20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3" name="Google Shape;22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59200" y="1463575"/>
            <a:ext cx="748152" cy="73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0"/>
          <p:cNvSpPr txBox="1"/>
          <p:nvPr/>
        </p:nvSpPr>
        <p:spPr>
          <a:xfrm>
            <a:off x="1020775" y="1431475"/>
            <a:ext cx="6172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Quem necessita?</a:t>
            </a:r>
            <a:endParaRPr b="1" sz="4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1"/>
          <p:cNvSpPr txBox="1"/>
          <p:nvPr>
            <p:ph type="title"/>
          </p:nvPr>
        </p:nvSpPr>
        <p:spPr>
          <a:xfrm>
            <a:off x="727800" y="407850"/>
            <a:ext cx="7688400" cy="8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4500">
                <a:solidFill>
                  <a:schemeClr val="dk1"/>
                </a:solidFill>
              </a:rPr>
              <a:t>Índice</a:t>
            </a:r>
            <a:endParaRPr sz="4500">
              <a:solidFill>
                <a:schemeClr val="dk1"/>
              </a:solidFill>
            </a:endParaRPr>
          </a:p>
        </p:txBody>
      </p:sp>
      <p:sp>
        <p:nvSpPr>
          <p:cNvPr id="230" name="Google Shape;230;p31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pt-BR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1" i="0" sz="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1"/>
          <p:cNvSpPr txBox="1"/>
          <p:nvPr/>
        </p:nvSpPr>
        <p:spPr>
          <a:xfrm>
            <a:off x="568800" y="1427575"/>
            <a:ext cx="40899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#1 -</a:t>
            </a:r>
            <a:r>
              <a:rPr b="1" lang="pt-BR" sz="20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Contexto do problema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#2 -</a:t>
            </a:r>
            <a:r>
              <a:rPr b="1" lang="pt-BR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Solução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	</a:t>
            </a:r>
            <a:r>
              <a:rPr b="1" lang="pt-BR" sz="20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2.1 -</a:t>
            </a:r>
            <a:r>
              <a:rPr b="1" lang="pt-BR" sz="20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Introdução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	</a:t>
            </a:r>
            <a:r>
              <a:rPr b="1" lang="pt-BR" sz="20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2.2 -</a:t>
            </a:r>
            <a:r>
              <a:rPr b="1" lang="pt-BR" sz="20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Proposta de solução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#3 -</a:t>
            </a:r>
            <a:r>
              <a:rPr b="1" lang="pt-BR" sz="20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Arquitetura de solução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#4 -</a:t>
            </a:r>
            <a:r>
              <a:rPr b="1" lang="pt-BR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Metodologia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	</a:t>
            </a:r>
            <a:r>
              <a:rPr b="1" lang="pt-BR" sz="20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4.1 -</a:t>
            </a:r>
            <a:r>
              <a:rPr b="1" lang="pt-BR" sz="20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Sprint 2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	</a:t>
            </a:r>
            <a:r>
              <a:rPr b="1" lang="pt-BR" sz="20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4.2 -</a:t>
            </a:r>
            <a:r>
              <a:rPr b="1" lang="pt-BR" sz="20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Sprint 3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#5 -</a:t>
            </a:r>
            <a:r>
              <a:rPr b="1" lang="pt-BR" sz="20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Finalização</a:t>
            </a:r>
            <a:endParaRPr b="1" sz="2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/>
          <p:nvPr/>
        </p:nvSpPr>
        <p:spPr>
          <a:xfrm>
            <a:off x="805653" y="1601075"/>
            <a:ext cx="481200" cy="46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pt-BR" sz="1700" u="none" cap="none" strike="noStrik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1" i="0" sz="17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7" name="Google Shape;237;p32"/>
          <p:cNvSpPr txBox="1"/>
          <p:nvPr/>
        </p:nvSpPr>
        <p:spPr>
          <a:xfrm>
            <a:off x="1386000" y="1571375"/>
            <a:ext cx="6172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Falta de informações e confiabilidade delas;</a:t>
            </a:r>
            <a:endParaRPr b="0" i="0" sz="21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32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pt-BR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1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2"/>
          <p:cNvSpPr txBox="1"/>
          <p:nvPr>
            <p:ph type="title"/>
          </p:nvPr>
        </p:nvSpPr>
        <p:spPr>
          <a:xfrm>
            <a:off x="727800" y="583225"/>
            <a:ext cx="7688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3000">
                <a:solidFill>
                  <a:schemeClr val="accent1"/>
                </a:solidFill>
              </a:rPr>
              <a:t>Contexto do problema</a:t>
            </a:r>
            <a:endParaRPr sz="3400">
              <a:solidFill>
                <a:schemeClr val="accent1"/>
              </a:solidFill>
            </a:endParaRPr>
          </a:p>
        </p:txBody>
      </p:sp>
      <p:sp>
        <p:nvSpPr>
          <p:cNvPr id="240" name="Google Shape;240;p32"/>
          <p:cNvSpPr/>
          <p:nvPr/>
        </p:nvSpPr>
        <p:spPr>
          <a:xfrm>
            <a:off x="805653" y="2339850"/>
            <a:ext cx="481200" cy="46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pt-BR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1" i="0" sz="17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1" name="Google Shape;241;p32"/>
          <p:cNvSpPr/>
          <p:nvPr/>
        </p:nvSpPr>
        <p:spPr>
          <a:xfrm>
            <a:off x="805653" y="3078625"/>
            <a:ext cx="481200" cy="46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pt-BR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1" i="0" sz="17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2" name="Google Shape;242;p32"/>
          <p:cNvSpPr/>
          <p:nvPr/>
        </p:nvSpPr>
        <p:spPr>
          <a:xfrm>
            <a:off x="805653" y="3817400"/>
            <a:ext cx="481200" cy="46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pt-BR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b="1" i="0" sz="17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3" name="Google Shape;243;p32"/>
          <p:cNvSpPr txBox="1"/>
          <p:nvPr/>
        </p:nvSpPr>
        <p:spPr>
          <a:xfrm>
            <a:off x="1386000" y="2310150"/>
            <a:ext cx="7429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Quem são e onde estão as instituições que recebem doações;</a:t>
            </a:r>
            <a:endParaRPr b="0" i="0" sz="21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32"/>
          <p:cNvSpPr txBox="1"/>
          <p:nvPr/>
        </p:nvSpPr>
        <p:spPr>
          <a:xfrm>
            <a:off x="1386000" y="3048925"/>
            <a:ext cx="7019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Pouca divulgação, sem um canal centralizado para doações</a:t>
            </a:r>
            <a:r>
              <a:rPr b="0" i="0" lang="pt-BR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;</a:t>
            </a:r>
            <a:endParaRPr b="0" i="0" sz="21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32"/>
          <p:cNvSpPr txBox="1"/>
          <p:nvPr/>
        </p:nvSpPr>
        <p:spPr>
          <a:xfrm>
            <a:off x="1386000" y="3817400"/>
            <a:ext cx="7019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Problemas impulsionados pela pandemia.</a:t>
            </a:r>
            <a:endParaRPr b="0" i="0" sz="21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/>
          <p:nvPr>
            <p:ph type="title"/>
          </p:nvPr>
        </p:nvSpPr>
        <p:spPr>
          <a:xfrm>
            <a:off x="827775" y="467050"/>
            <a:ext cx="7688400" cy="6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</a:rPr>
              <a:t>A nossa solução: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51" name="Google Shape;2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3000" y="1953575"/>
            <a:ext cx="2703600" cy="18342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1740000" dist="123825">
              <a:srgbClr val="000000">
                <a:alpha val="23000"/>
              </a:srgbClr>
            </a:outerShdw>
          </a:effectLst>
        </p:spPr>
      </p:pic>
      <p:sp>
        <p:nvSpPr>
          <p:cNvPr id="252" name="Google Shape;252;p33"/>
          <p:cNvSpPr txBox="1"/>
          <p:nvPr/>
        </p:nvSpPr>
        <p:spPr>
          <a:xfrm>
            <a:off x="88875" y="1664113"/>
            <a:ext cx="6254400" cy="1139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8940000" dist="19050">
              <a:srgbClr val="000000">
                <a:alpha val="51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31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Um site que conecta instituições aos doadores!</a:t>
            </a:r>
            <a:endParaRPr sz="24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cxnSp>
        <p:nvCxnSpPr>
          <p:cNvPr id="253" name="Google Shape;253;p33"/>
          <p:cNvCxnSpPr>
            <a:stCxn id="252" idx="0"/>
            <a:endCxn id="252" idx="0"/>
          </p:cNvCxnSpPr>
          <p:nvPr/>
        </p:nvCxnSpPr>
        <p:spPr>
          <a:xfrm>
            <a:off x="3216075" y="1664113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4" name="Google Shape;254;p33"/>
          <p:cNvPicPr preferRelativeResize="0"/>
          <p:nvPr/>
        </p:nvPicPr>
        <p:blipFill rotWithShape="1">
          <a:blip r:embed="rId4">
            <a:alphaModFix/>
          </a:blip>
          <a:srcRect b="13035" l="0" r="0" t="0"/>
          <a:stretch/>
        </p:blipFill>
        <p:spPr>
          <a:xfrm>
            <a:off x="1134375" y="3312075"/>
            <a:ext cx="3942600" cy="15036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1380000" dist="123825">
              <a:srgbClr val="000000">
                <a:alpha val="27000"/>
              </a:srgbClr>
            </a:outerShdw>
          </a:effectLst>
        </p:spPr>
      </p:pic>
      <p:sp>
        <p:nvSpPr>
          <p:cNvPr id="255" name="Google Shape;255;p33"/>
          <p:cNvSpPr txBox="1"/>
          <p:nvPr/>
        </p:nvSpPr>
        <p:spPr>
          <a:xfrm>
            <a:off x="5032400" y="1734625"/>
            <a:ext cx="365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33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chemeClr val="lt1"/>
                </a:solidFill>
              </a:rPr>
              <a:t>4</a:t>
            </a:r>
            <a:endParaRPr b="1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chemeClr val="lt1"/>
                </a:solidFill>
              </a:rPr>
              <a:t>5</a:t>
            </a:r>
            <a:endParaRPr b="1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4"/>
          <p:cNvSpPr txBox="1"/>
          <p:nvPr>
            <p:ph type="title"/>
          </p:nvPr>
        </p:nvSpPr>
        <p:spPr>
          <a:xfrm>
            <a:off x="727800" y="583225"/>
            <a:ext cx="7688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3000">
                <a:solidFill>
                  <a:schemeClr val="accent1"/>
                </a:solidFill>
              </a:rPr>
              <a:t>Proposta de Solução</a:t>
            </a:r>
            <a:endParaRPr sz="3400">
              <a:solidFill>
                <a:schemeClr val="accent1"/>
              </a:solidFill>
            </a:endParaRPr>
          </a:p>
        </p:txBody>
      </p:sp>
      <p:sp>
        <p:nvSpPr>
          <p:cNvPr id="263" name="Google Shape;263;p34"/>
          <p:cNvSpPr/>
          <p:nvPr/>
        </p:nvSpPr>
        <p:spPr>
          <a:xfrm>
            <a:off x="805653" y="1601075"/>
            <a:ext cx="481200" cy="46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pt-BR" sz="1700" u="none" cap="none" strike="noStrike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1" i="0" sz="17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4" name="Google Shape;264;p34"/>
          <p:cNvSpPr txBox="1"/>
          <p:nvPr/>
        </p:nvSpPr>
        <p:spPr>
          <a:xfrm>
            <a:off x="1500450" y="1427325"/>
            <a:ext cx="720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pt-BR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ornecer funcionalidades que permitam uma clareza nas informações fornecidas pelas próprias instituições</a:t>
            </a:r>
            <a:r>
              <a:rPr b="0" i="0" lang="pt-BR" sz="2100" u="none" cap="none" strike="noStrik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;</a:t>
            </a:r>
            <a:endParaRPr b="0" i="0" sz="21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34"/>
          <p:cNvSpPr/>
          <p:nvPr/>
        </p:nvSpPr>
        <p:spPr>
          <a:xfrm>
            <a:off x="805653" y="2797063"/>
            <a:ext cx="481200" cy="46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pt-BR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1" i="0" sz="17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6" name="Google Shape;266;p34"/>
          <p:cNvSpPr/>
          <p:nvPr/>
        </p:nvSpPr>
        <p:spPr>
          <a:xfrm>
            <a:off x="805653" y="3993050"/>
            <a:ext cx="481200" cy="463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pt-BR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1" i="0" sz="1700" u="none" cap="none" strike="noStrike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7" name="Google Shape;267;p34"/>
          <p:cNvSpPr txBox="1"/>
          <p:nvPr/>
        </p:nvSpPr>
        <p:spPr>
          <a:xfrm>
            <a:off x="1500450" y="2537613"/>
            <a:ext cx="79374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Permitir a interação entre seus usuários, de modo que eles </a:t>
            </a:r>
            <a:endParaRPr sz="21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possam compartilhar informações e realizar doações em </a:t>
            </a:r>
            <a:endParaRPr sz="21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conjunto;</a:t>
            </a:r>
            <a:endParaRPr b="0" i="0" sz="21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34"/>
          <p:cNvSpPr txBox="1"/>
          <p:nvPr/>
        </p:nvSpPr>
        <p:spPr>
          <a:xfrm>
            <a:off x="1500450" y="3809300"/>
            <a:ext cx="7019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21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Permitir que instituições ingressem no sistema, havendo uma divulgação dos projetos e campanhas.</a:t>
            </a:r>
            <a:endParaRPr b="0" i="0" sz="2100" u="none" cap="none" strike="noStrik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5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chemeClr val="lt1"/>
                </a:solidFill>
              </a:rPr>
              <a:t>6</a:t>
            </a:r>
            <a:endParaRPr b="1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5"/>
          <p:cNvSpPr txBox="1"/>
          <p:nvPr>
            <p:ph type="title"/>
          </p:nvPr>
        </p:nvSpPr>
        <p:spPr>
          <a:xfrm>
            <a:off x="727800" y="583225"/>
            <a:ext cx="7688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3000">
                <a:solidFill>
                  <a:schemeClr val="accent1"/>
                </a:solidFill>
              </a:rPr>
              <a:t>Implementação</a:t>
            </a:r>
            <a:endParaRPr sz="3400">
              <a:solidFill>
                <a:schemeClr val="accent1"/>
              </a:solidFill>
            </a:endParaRPr>
          </a:p>
        </p:txBody>
      </p:sp>
      <p:pic>
        <p:nvPicPr>
          <p:cNvPr id="275" name="Google Shape;27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4775" y="1456025"/>
            <a:ext cx="6814451" cy="313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6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chemeClr val="lt1"/>
                </a:solidFill>
              </a:rPr>
              <a:t>7</a:t>
            </a:r>
            <a:endParaRPr b="1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6"/>
          <p:cNvSpPr txBox="1"/>
          <p:nvPr>
            <p:ph type="title"/>
          </p:nvPr>
        </p:nvSpPr>
        <p:spPr>
          <a:xfrm>
            <a:off x="728263" y="620675"/>
            <a:ext cx="7688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3000">
                <a:solidFill>
                  <a:schemeClr val="accent1"/>
                </a:solidFill>
              </a:rPr>
              <a:t>Metodologia - Sprint </a:t>
            </a:r>
            <a:r>
              <a:rPr lang="pt-BR" sz="3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sz="34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36"/>
          <p:cNvSpPr/>
          <p:nvPr/>
        </p:nvSpPr>
        <p:spPr>
          <a:xfrm>
            <a:off x="4507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Bárbara</a:t>
            </a:r>
            <a:endParaRPr sz="2000"/>
          </a:p>
        </p:txBody>
      </p:sp>
      <p:sp>
        <p:nvSpPr>
          <p:cNvPr id="283" name="Google Shape;283;p36"/>
          <p:cNvSpPr/>
          <p:nvPr/>
        </p:nvSpPr>
        <p:spPr>
          <a:xfrm>
            <a:off x="20992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Erick</a:t>
            </a:r>
            <a:endParaRPr sz="2000"/>
          </a:p>
        </p:txBody>
      </p:sp>
      <p:sp>
        <p:nvSpPr>
          <p:cNvPr id="284" name="Google Shape;284;p36"/>
          <p:cNvSpPr/>
          <p:nvPr/>
        </p:nvSpPr>
        <p:spPr>
          <a:xfrm>
            <a:off x="37477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Julia</a:t>
            </a:r>
            <a:endParaRPr sz="2000"/>
          </a:p>
        </p:txBody>
      </p:sp>
      <p:sp>
        <p:nvSpPr>
          <p:cNvPr id="285" name="Google Shape;285;p36"/>
          <p:cNvSpPr/>
          <p:nvPr/>
        </p:nvSpPr>
        <p:spPr>
          <a:xfrm>
            <a:off x="53962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Larissa</a:t>
            </a:r>
            <a:endParaRPr sz="2000"/>
          </a:p>
        </p:txBody>
      </p:sp>
      <p:sp>
        <p:nvSpPr>
          <p:cNvPr id="286" name="Google Shape;286;p36"/>
          <p:cNvSpPr/>
          <p:nvPr/>
        </p:nvSpPr>
        <p:spPr>
          <a:xfrm>
            <a:off x="70447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Pedro</a:t>
            </a:r>
            <a:endParaRPr sz="2000"/>
          </a:p>
        </p:txBody>
      </p:sp>
      <p:sp>
        <p:nvSpPr>
          <p:cNvPr id="287" name="Google Shape;287;p36"/>
          <p:cNvSpPr/>
          <p:nvPr/>
        </p:nvSpPr>
        <p:spPr>
          <a:xfrm>
            <a:off x="132200" y="339962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34A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Login</a:t>
            </a:r>
            <a:endParaRPr sz="2000"/>
          </a:p>
        </p:txBody>
      </p:sp>
      <p:cxnSp>
        <p:nvCxnSpPr>
          <p:cNvPr id="288" name="Google Shape;288;p36"/>
          <p:cNvCxnSpPr>
            <a:stCxn id="282" idx="2"/>
            <a:endCxn id="287" idx="0"/>
          </p:cNvCxnSpPr>
          <p:nvPr/>
        </p:nvCxnSpPr>
        <p:spPr>
          <a:xfrm flipH="1">
            <a:off x="956400" y="2391975"/>
            <a:ext cx="3186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9" name="Google Shape;289;p36"/>
          <p:cNvCxnSpPr>
            <a:stCxn id="283" idx="2"/>
            <a:endCxn id="290" idx="0"/>
          </p:cNvCxnSpPr>
          <p:nvPr/>
        </p:nvCxnSpPr>
        <p:spPr>
          <a:xfrm flipH="1">
            <a:off x="2754300" y="2391975"/>
            <a:ext cx="1692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" name="Google Shape;291;p36"/>
          <p:cNvSpPr/>
          <p:nvPr/>
        </p:nvSpPr>
        <p:spPr>
          <a:xfrm>
            <a:off x="3727700" y="339962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34A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Cadastro Instituições</a:t>
            </a:r>
            <a:endParaRPr sz="1700"/>
          </a:p>
        </p:txBody>
      </p:sp>
      <p:cxnSp>
        <p:nvCxnSpPr>
          <p:cNvPr id="292" name="Google Shape;292;p36"/>
          <p:cNvCxnSpPr>
            <a:stCxn id="284" idx="2"/>
            <a:endCxn id="291" idx="0"/>
          </p:cNvCxnSpPr>
          <p:nvPr/>
        </p:nvCxnSpPr>
        <p:spPr>
          <a:xfrm flipH="1">
            <a:off x="4551900" y="2391975"/>
            <a:ext cx="201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3" name="Google Shape;293;p36"/>
          <p:cNvSpPr/>
          <p:nvPr/>
        </p:nvSpPr>
        <p:spPr>
          <a:xfrm>
            <a:off x="5549013" y="339962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34A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Cadastro</a:t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Notícias</a:t>
            </a:r>
            <a:endParaRPr sz="2000"/>
          </a:p>
        </p:txBody>
      </p:sp>
      <p:sp>
        <p:nvSpPr>
          <p:cNvPr id="294" name="Google Shape;294;p36"/>
          <p:cNvSpPr/>
          <p:nvPr/>
        </p:nvSpPr>
        <p:spPr>
          <a:xfrm>
            <a:off x="7417500" y="339962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34A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Template</a:t>
            </a:r>
            <a:endParaRPr sz="1900"/>
          </a:p>
        </p:txBody>
      </p:sp>
      <p:cxnSp>
        <p:nvCxnSpPr>
          <p:cNvPr id="295" name="Google Shape;295;p36"/>
          <p:cNvCxnSpPr>
            <a:stCxn id="285" idx="2"/>
            <a:endCxn id="293" idx="0"/>
          </p:cNvCxnSpPr>
          <p:nvPr/>
        </p:nvCxnSpPr>
        <p:spPr>
          <a:xfrm>
            <a:off x="6220500" y="2391975"/>
            <a:ext cx="1527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6" name="Google Shape;296;p36"/>
          <p:cNvCxnSpPr>
            <a:stCxn id="286" idx="2"/>
            <a:endCxn id="294" idx="0"/>
          </p:cNvCxnSpPr>
          <p:nvPr/>
        </p:nvCxnSpPr>
        <p:spPr>
          <a:xfrm>
            <a:off x="7869000" y="2391975"/>
            <a:ext cx="3729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0" name="Google Shape;290;p36"/>
          <p:cNvSpPr/>
          <p:nvPr/>
        </p:nvSpPr>
        <p:spPr>
          <a:xfrm>
            <a:off x="1929938" y="339962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34A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Edição de Perfil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pt-BR" sz="800">
                <a:solidFill>
                  <a:schemeClr val="lt1"/>
                </a:solidFill>
              </a:rPr>
              <a:t>8</a:t>
            </a:r>
            <a:endParaRPr b="1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37"/>
          <p:cNvSpPr txBox="1"/>
          <p:nvPr>
            <p:ph type="title"/>
          </p:nvPr>
        </p:nvSpPr>
        <p:spPr>
          <a:xfrm>
            <a:off x="728263" y="620675"/>
            <a:ext cx="7688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3000">
                <a:solidFill>
                  <a:schemeClr val="accent1"/>
                </a:solidFill>
              </a:rPr>
              <a:t>Metodologia - Sprint </a:t>
            </a:r>
            <a:r>
              <a:rPr lang="pt-BR" sz="3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sz="34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37"/>
          <p:cNvSpPr/>
          <p:nvPr/>
        </p:nvSpPr>
        <p:spPr>
          <a:xfrm>
            <a:off x="4507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Bárbara</a:t>
            </a:r>
            <a:endParaRPr sz="2000"/>
          </a:p>
        </p:txBody>
      </p:sp>
      <p:sp>
        <p:nvSpPr>
          <p:cNvPr id="304" name="Google Shape;304;p37"/>
          <p:cNvSpPr/>
          <p:nvPr/>
        </p:nvSpPr>
        <p:spPr>
          <a:xfrm>
            <a:off x="20992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Erick</a:t>
            </a:r>
            <a:endParaRPr sz="2000"/>
          </a:p>
        </p:txBody>
      </p:sp>
      <p:sp>
        <p:nvSpPr>
          <p:cNvPr id="305" name="Google Shape;305;p37"/>
          <p:cNvSpPr/>
          <p:nvPr/>
        </p:nvSpPr>
        <p:spPr>
          <a:xfrm>
            <a:off x="37477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Julia</a:t>
            </a:r>
            <a:endParaRPr sz="2000"/>
          </a:p>
        </p:txBody>
      </p:sp>
      <p:sp>
        <p:nvSpPr>
          <p:cNvPr id="306" name="Google Shape;306;p37"/>
          <p:cNvSpPr/>
          <p:nvPr/>
        </p:nvSpPr>
        <p:spPr>
          <a:xfrm>
            <a:off x="53962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Larissa</a:t>
            </a:r>
            <a:endParaRPr sz="2000"/>
          </a:p>
        </p:txBody>
      </p:sp>
      <p:sp>
        <p:nvSpPr>
          <p:cNvPr id="307" name="Google Shape;307;p37"/>
          <p:cNvSpPr/>
          <p:nvPr/>
        </p:nvSpPr>
        <p:spPr>
          <a:xfrm>
            <a:off x="7044750" y="151207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Pedro</a:t>
            </a:r>
            <a:endParaRPr sz="2000"/>
          </a:p>
        </p:txBody>
      </p:sp>
      <p:sp>
        <p:nvSpPr>
          <p:cNvPr id="308" name="Google Shape;308;p37"/>
          <p:cNvSpPr/>
          <p:nvPr/>
        </p:nvSpPr>
        <p:spPr>
          <a:xfrm>
            <a:off x="1049350" y="339962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34A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Carrossel de Imagens</a:t>
            </a:r>
            <a:endParaRPr sz="2000"/>
          </a:p>
        </p:txBody>
      </p:sp>
      <p:cxnSp>
        <p:nvCxnSpPr>
          <p:cNvPr id="309" name="Google Shape;309;p37"/>
          <p:cNvCxnSpPr>
            <a:stCxn id="303" idx="2"/>
            <a:endCxn id="308" idx="0"/>
          </p:cNvCxnSpPr>
          <p:nvPr/>
        </p:nvCxnSpPr>
        <p:spPr>
          <a:xfrm>
            <a:off x="1275000" y="2391975"/>
            <a:ext cx="5985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p37"/>
          <p:cNvCxnSpPr>
            <a:stCxn id="304" idx="2"/>
            <a:endCxn id="308" idx="0"/>
          </p:cNvCxnSpPr>
          <p:nvPr/>
        </p:nvCxnSpPr>
        <p:spPr>
          <a:xfrm flipH="1">
            <a:off x="1873500" y="2391975"/>
            <a:ext cx="10500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1" name="Google Shape;311;p37"/>
          <p:cNvSpPr/>
          <p:nvPr/>
        </p:nvSpPr>
        <p:spPr>
          <a:xfrm>
            <a:off x="3023650" y="339962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34A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Apresentação Instituições</a:t>
            </a:r>
            <a:endParaRPr sz="1700"/>
          </a:p>
        </p:txBody>
      </p:sp>
      <p:cxnSp>
        <p:nvCxnSpPr>
          <p:cNvPr id="312" name="Google Shape;312;p37"/>
          <p:cNvCxnSpPr>
            <a:stCxn id="305" idx="2"/>
            <a:endCxn id="311" idx="0"/>
          </p:cNvCxnSpPr>
          <p:nvPr/>
        </p:nvCxnSpPr>
        <p:spPr>
          <a:xfrm flipH="1">
            <a:off x="3847800" y="2391975"/>
            <a:ext cx="7242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3" name="Google Shape;313;p37"/>
          <p:cNvSpPr/>
          <p:nvPr/>
        </p:nvSpPr>
        <p:spPr>
          <a:xfrm>
            <a:off x="4944725" y="339962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34A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/>
              <a:t>Apresentação Notícias</a:t>
            </a:r>
            <a:endParaRPr sz="2000"/>
          </a:p>
        </p:txBody>
      </p:sp>
      <p:sp>
        <p:nvSpPr>
          <p:cNvPr id="314" name="Google Shape;314;p37"/>
          <p:cNvSpPr/>
          <p:nvPr/>
        </p:nvSpPr>
        <p:spPr>
          <a:xfrm>
            <a:off x="6865800" y="3399625"/>
            <a:ext cx="1648500" cy="8799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34A7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Carrossel de Instituições</a:t>
            </a:r>
            <a:endParaRPr sz="1900"/>
          </a:p>
        </p:txBody>
      </p:sp>
      <p:cxnSp>
        <p:nvCxnSpPr>
          <p:cNvPr id="315" name="Google Shape;315;p37"/>
          <p:cNvCxnSpPr>
            <a:stCxn id="306" idx="2"/>
            <a:endCxn id="313" idx="0"/>
          </p:cNvCxnSpPr>
          <p:nvPr/>
        </p:nvCxnSpPr>
        <p:spPr>
          <a:xfrm flipH="1">
            <a:off x="5769000" y="2391975"/>
            <a:ext cx="4515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6" name="Google Shape;316;p37"/>
          <p:cNvCxnSpPr>
            <a:stCxn id="307" idx="2"/>
            <a:endCxn id="314" idx="0"/>
          </p:cNvCxnSpPr>
          <p:nvPr/>
        </p:nvCxnSpPr>
        <p:spPr>
          <a:xfrm flipH="1">
            <a:off x="7690200" y="2391975"/>
            <a:ext cx="178800" cy="1007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8"/>
          <p:cNvSpPr txBox="1"/>
          <p:nvPr>
            <p:ph idx="4294967295" type="title"/>
          </p:nvPr>
        </p:nvSpPr>
        <p:spPr>
          <a:xfrm>
            <a:off x="2178300" y="1632800"/>
            <a:ext cx="4787400" cy="12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pt-BR" sz="5700">
                <a:solidFill>
                  <a:schemeClr val="lt1"/>
                </a:solidFill>
              </a:rPr>
              <a:t>Obrigado!</a:t>
            </a:r>
            <a:r>
              <a:rPr lang="pt-BR" sz="5700"/>
              <a:t> </a:t>
            </a:r>
            <a:r>
              <a:rPr lang="pt-BR" sz="5700">
                <a:solidFill>
                  <a:schemeClr val="dk1"/>
                </a:solidFill>
              </a:rPr>
              <a:t>❤</a:t>
            </a:r>
            <a:endParaRPr sz="7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t/>
            </a:r>
            <a:endParaRPr sz="6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pt-BR"/>
              <a:t> </a:t>
            </a:r>
            <a:endParaRPr/>
          </a:p>
        </p:txBody>
      </p:sp>
      <p:sp>
        <p:nvSpPr>
          <p:cNvPr id="322" name="Google Shape;322;p38"/>
          <p:cNvSpPr/>
          <p:nvPr/>
        </p:nvSpPr>
        <p:spPr>
          <a:xfrm>
            <a:off x="8127600" y="0"/>
            <a:ext cx="1016400" cy="5949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3" name="Google Shape;323;p38"/>
          <p:cNvPicPr preferRelativeResize="0"/>
          <p:nvPr/>
        </p:nvPicPr>
        <p:blipFill rotWithShape="1">
          <a:blip r:embed="rId3">
            <a:alphaModFix/>
          </a:blip>
          <a:srcRect b="62604" l="27723" r="28199" t="25665"/>
          <a:stretch/>
        </p:blipFill>
        <p:spPr>
          <a:xfrm>
            <a:off x="841367" y="3879326"/>
            <a:ext cx="7461300" cy="954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24" name="Google Shape;324;p38"/>
          <p:cNvSpPr txBox="1"/>
          <p:nvPr/>
        </p:nvSpPr>
        <p:spPr>
          <a:xfrm>
            <a:off x="1524450" y="4139600"/>
            <a:ext cx="5441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https://tiaw.pucminas.site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21D19F"/>
      </a:dk1>
      <a:lt1>
        <a:srgbClr val="FFFFFF"/>
      </a:lt1>
      <a:dk2>
        <a:srgbClr val="1A1A1A"/>
      </a:dk2>
      <a:lt2>
        <a:srgbClr val="E9EDEE"/>
      </a:lt2>
      <a:accent1>
        <a:srgbClr val="333333"/>
      </a:accent1>
      <a:accent2>
        <a:srgbClr val="6AA4C8"/>
      </a:accent2>
      <a:accent3>
        <a:srgbClr val="33A1FD"/>
      </a:accent3>
      <a:accent4>
        <a:srgbClr val="A2FFE8"/>
      </a:accent4>
      <a:accent5>
        <a:srgbClr val="0048FF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